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905250" cy="3905250"/>
  <p:notesSz cx="6858000" cy="9144000"/>
  <p:defaultTextStyle>
    <a:defPPr>
      <a:defRPr lang="es-ES"/>
    </a:defPPr>
    <a:lvl1pPr marL="0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311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46227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69341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89245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15568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38682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61795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784909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B00"/>
    <a:srgbClr val="00AFAA"/>
    <a:srgbClr val="77BC1F"/>
    <a:srgbClr val="00A1DF"/>
    <a:srgbClr val="6D6E70"/>
    <a:srgbClr val="58595B"/>
    <a:srgbClr val="4EC1E0"/>
    <a:srgbClr val="0033A0"/>
    <a:srgbClr val="B8B09C"/>
    <a:srgbClr val="F2E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9178" autoAdjust="0"/>
  </p:normalViewPr>
  <p:slideViewPr>
    <p:cSldViewPr snapToGrid="0" snapToObjects="1">
      <p:cViewPr>
        <p:scale>
          <a:sx n="100" d="100"/>
          <a:sy n="100" d="100"/>
        </p:scale>
        <p:origin x="-2384" y="-672"/>
      </p:cViewPr>
      <p:guideLst>
        <p:guide orient="horz" pos="1230"/>
        <p:guide pos="12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94" y="1213159"/>
            <a:ext cx="3319463" cy="83709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5788" y="2212975"/>
            <a:ext cx="2733675" cy="998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6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92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15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38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61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84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07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60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209543" y="89496"/>
            <a:ext cx="374931" cy="18965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394" y="89496"/>
            <a:ext cx="1061062" cy="18965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96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8488" y="2509485"/>
            <a:ext cx="3319463" cy="775626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08488" y="1655212"/>
            <a:ext cx="3319463" cy="854273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311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462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6934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924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1556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3868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6179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8490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9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394" y="518892"/>
            <a:ext cx="717996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66477" y="518892"/>
            <a:ext cx="717997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19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2" y="874162"/>
            <a:ext cx="1725497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95262" y="1238470"/>
            <a:ext cx="1725497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983813" y="874162"/>
            <a:ext cx="1726175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983813" y="1238470"/>
            <a:ext cx="1726175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49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86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17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5487"/>
            <a:ext cx="1284800" cy="661723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6844" y="155487"/>
            <a:ext cx="2183143" cy="333302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5263" y="817210"/>
            <a:ext cx="1284800" cy="2671300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64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456" y="2733675"/>
            <a:ext cx="2343150" cy="322726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65456" y="348941"/>
            <a:ext cx="2343150" cy="2343150"/>
          </a:xfrm>
        </p:spPr>
        <p:txBody>
          <a:bodyPr/>
          <a:lstStyle>
            <a:lvl1pPr marL="0" indent="0">
              <a:buNone/>
              <a:defRPr sz="1600"/>
            </a:lvl1pPr>
            <a:lvl2pPr marL="223114" indent="0">
              <a:buNone/>
              <a:defRPr sz="1400"/>
            </a:lvl2pPr>
            <a:lvl3pPr marL="446227" indent="0">
              <a:buNone/>
              <a:defRPr sz="1200"/>
            </a:lvl3pPr>
            <a:lvl4pPr marL="669341" indent="0">
              <a:buNone/>
              <a:defRPr sz="1000"/>
            </a:lvl4pPr>
            <a:lvl5pPr marL="892454" indent="0">
              <a:buNone/>
              <a:defRPr sz="1000"/>
            </a:lvl5pPr>
            <a:lvl6pPr marL="1115568" indent="0">
              <a:buNone/>
              <a:defRPr sz="1000"/>
            </a:lvl6pPr>
            <a:lvl7pPr marL="1338682" indent="0">
              <a:buNone/>
              <a:defRPr sz="1000"/>
            </a:lvl7pPr>
            <a:lvl8pPr marL="1561795" indent="0">
              <a:buNone/>
              <a:defRPr sz="1000"/>
            </a:lvl8pPr>
            <a:lvl9pPr marL="1784909" indent="0">
              <a:buNone/>
              <a:defRPr sz="1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5456" y="3056401"/>
            <a:ext cx="2343150" cy="458324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06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  <a:prstGeom prst="rect">
            <a:avLst/>
          </a:prstGeom>
        </p:spPr>
        <p:txBody>
          <a:bodyPr vert="horz" lIns="44623" tIns="22311" rIns="44623" bIns="2231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3" y="911226"/>
            <a:ext cx="3514725" cy="2577284"/>
          </a:xfrm>
          <a:prstGeom prst="rect">
            <a:avLst/>
          </a:prstGeom>
        </p:spPr>
        <p:txBody>
          <a:bodyPr vert="horz" lIns="44623" tIns="22311" rIns="44623" bIns="2231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952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334294" y="3619589"/>
            <a:ext cx="1236663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7987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0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23114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335" indent="-167335" algn="l" defTabSz="22311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2560" indent="-139446" algn="l" defTabSz="223114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57784" indent="-111557" algn="l" defTabSz="223114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80898" indent="-111557" algn="l" defTabSz="223114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4011" indent="-111557" algn="l" defTabSz="223114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7125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238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73352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896466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311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46227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9341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9245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568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8682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1795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84909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0" y="0"/>
            <a:ext cx="3917951" cy="3917951"/>
          </a:xfrm>
          <a:prstGeom prst="rect">
            <a:avLst/>
          </a:prstGeom>
          <a:solidFill>
            <a:srgbClr val="F3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-88476" y="114300"/>
            <a:ext cx="4082202" cy="4191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268603" y="2421599"/>
            <a:ext cx="1039498" cy="880526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26256" y="863600"/>
            <a:ext cx="2663732" cy="1621499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noFill/>
          <a:ln w="19050" cmpd="sng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1257301" y="977900"/>
            <a:ext cx="238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Que nos muevan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l interés general,</a:t>
            </a:r>
          </a:p>
          <a:p>
            <a:r>
              <a:rPr lang="es-ES" sz="2000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cs typeface="Arial"/>
              </a:rPr>
              <a:t>obre el particular.</a:t>
            </a:r>
            <a:endParaRPr lang="es-E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00688" y="183496"/>
            <a:ext cx="3489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VotoInformado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VotoResponsable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VotoConsciente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VotoLibre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" name="Imagen 1" descr="SURA_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289" y="3217332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g_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80"/>
            <a:ext cx="3905250" cy="391082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0200" y="397929"/>
            <a:ext cx="3366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Cuando actuamos</a:t>
            </a:r>
          </a:p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de forma transparente,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s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e evidencia claridad y rectitud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e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n nuestras acciones y decisiones.</a:t>
            </a:r>
            <a:endParaRPr lang="es-ES" sz="1600" dirty="0">
              <a:solidFill>
                <a:srgbClr val="58595B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7134" y="1802047"/>
            <a:ext cx="877727" cy="467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18 de</a:t>
            </a:r>
          </a:p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agosto</a:t>
            </a:r>
            <a:endParaRPr lang="es-ES" sz="18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524000" y="1667935"/>
            <a:ext cx="1462109" cy="702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80"/>
              </a:lnSpc>
            </a:pP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Día Nacional de 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Lucha contra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Corrupción</a:t>
            </a:r>
            <a:endParaRPr lang="es-ES" sz="14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1397000" y="1667935"/>
            <a:ext cx="0" cy="633645"/>
          </a:xfrm>
          <a:prstGeom prst="line">
            <a:avLst/>
          </a:prstGeom>
          <a:ln w="6350" cmpd="sng">
            <a:solidFill>
              <a:srgbClr val="6D6E7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n 10" descr="SURA_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289" y="3217332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78812" y="1146529"/>
            <a:ext cx="3299438" cy="2459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60"/>
              </a:lnSpc>
            </a:pPr>
            <a:r>
              <a:rPr lang="es-ES" sz="1500" dirty="0" smtClean="0">
                <a:solidFill>
                  <a:srgbClr val="F38B00"/>
                </a:solidFill>
                <a:latin typeface="Arial"/>
                <a:cs typeface="Arial"/>
              </a:rPr>
              <a:t>¿Cómo combatir las cadenas</a:t>
            </a:r>
          </a:p>
          <a:p>
            <a:pPr>
              <a:lnSpc>
                <a:spcPts val="1760"/>
              </a:lnSpc>
            </a:pPr>
            <a:r>
              <a:rPr lang="es-ES" sz="1500" dirty="0">
                <a:solidFill>
                  <a:srgbClr val="F38B00"/>
                </a:solidFill>
                <a:latin typeface="Arial"/>
                <a:cs typeface="Arial"/>
              </a:rPr>
              <a:t>y</a:t>
            </a:r>
            <a:r>
              <a:rPr lang="es-ES" sz="1500" dirty="0" smtClean="0">
                <a:solidFill>
                  <a:srgbClr val="F38B00"/>
                </a:solidFill>
                <a:latin typeface="Arial"/>
                <a:cs typeface="Arial"/>
              </a:rPr>
              <a:t> noticias falsas en redes sociales?</a:t>
            </a:r>
          </a:p>
          <a:p>
            <a:pPr>
              <a:lnSpc>
                <a:spcPts val="1360"/>
              </a:lnSpc>
            </a:pPr>
            <a:endParaRPr lang="es-ES" sz="1600" dirty="0">
              <a:solidFill>
                <a:srgbClr val="F38B00"/>
              </a:solidFill>
              <a:latin typeface="Arial"/>
              <a:cs typeface="Arial"/>
            </a:endParaRPr>
          </a:p>
          <a:p>
            <a:pPr lvl="1">
              <a:lnSpc>
                <a:spcPts val="1560"/>
              </a:lnSpc>
            </a:pPr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Verificar el origen de la información.</a:t>
            </a:r>
          </a:p>
          <a:p>
            <a:pPr>
              <a:lnSpc>
                <a:spcPts val="1060"/>
              </a:lnSpc>
            </a:pPr>
            <a:endParaRPr lang="es-ES" sz="1200" dirty="0" smtClean="0">
              <a:solidFill>
                <a:srgbClr val="0033A0"/>
              </a:solidFill>
              <a:latin typeface="Arial"/>
              <a:cs typeface="Arial"/>
            </a:endParaRPr>
          </a:p>
          <a:p>
            <a:pPr lvl="1">
              <a:lnSpc>
                <a:spcPts val="1560"/>
              </a:lnSpc>
            </a:pPr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Consulta qué han dicho medios</a:t>
            </a:r>
          </a:p>
          <a:p>
            <a:pPr lvl="1">
              <a:lnSpc>
                <a:spcPts val="1560"/>
              </a:lnSpc>
            </a:pPr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reconocidos sobre el tema.</a:t>
            </a:r>
          </a:p>
          <a:p>
            <a:pPr>
              <a:lnSpc>
                <a:spcPts val="1060"/>
              </a:lnSpc>
            </a:pPr>
            <a:endParaRPr lang="es-ES" sz="1200" dirty="0" smtClean="0">
              <a:solidFill>
                <a:srgbClr val="0033A0"/>
              </a:solidFill>
              <a:latin typeface="Arial"/>
              <a:cs typeface="Arial"/>
            </a:endParaRPr>
          </a:p>
          <a:p>
            <a:pPr lvl="1">
              <a:lnSpc>
                <a:spcPts val="1560"/>
              </a:lnSpc>
            </a:pPr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Evalúa tu responsabilidad</a:t>
            </a:r>
          </a:p>
          <a:p>
            <a:pPr lvl="1">
              <a:lnSpc>
                <a:spcPts val="1560"/>
              </a:lnSpc>
            </a:pPr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al compartir información.</a:t>
            </a:r>
          </a:p>
          <a:p>
            <a:pPr>
              <a:lnSpc>
                <a:spcPts val="1560"/>
              </a:lnSpc>
            </a:pPr>
            <a:endParaRPr lang="es-ES" sz="1200" dirty="0">
              <a:solidFill>
                <a:srgbClr val="0033A0"/>
              </a:solidFill>
              <a:latin typeface="Arial"/>
              <a:cs typeface="Arial"/>
            </a:endParaRPr>
          </a:p>
          <a:p>
            <a:pPr>
              <a:lnSpc>
                <a:spcPts val="1560"/>
              </a:lnSpc>
            </a:pPr>
            <a:r>
              <a:rPr lang="es-ES" sz="1000" b="1" dirty="0" smtClean="0">
                <a:solidFill>
                  <a:srgbClr val="0033A0"/>
                </a:solidFill>
                <a:latin typeface="Arial"/>
                <a:cs typeface="Arial"/>
              </a:rPr>
              <a:t>#</a:t>
            </a:r>
            <a:r>
              <a:rPr lang="es-ES" sz="1000" b="1" dirty="0" err="1" smtClean="0">
                <a:solidFill>
                  <a:srgbClr val="0033A0"/>
                </a:solidFill>
                <a:latin typeface="Arial"/>
                <a:cs typeface="Arial"/>
              </a:rPr>
              <a:t>RompeLasCadenas</a:t>
            </a:r>
            <a:endParaRPr lang="es-ES" sz="1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1612462" y="381565"/>
            <a:ext cx="731248" cy="625974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5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7 w 454"/>
              <a:gd name="T63" fmla="*/ 247 h 389"/>
              <a:gd name="T64" fmla="*/ 155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  <a:gd name="T74" fmla="*/ 390 w 454"/>
              <a:gd name="T75" fmla="*/ 60 h 389"/>
              <a:gd name="T76" fmla="*/ 159 w 454"/>
              <a:gd name="T77" fmla="*/ 60 h 389"/>
              <a:gd name="T78" fmla="*/ 159 w 454"/>
              <a:gd name="T79" fmla="*/ 82 h 389"/>
              <a:gd name="T80" fmla="*/ 390 w 454"/>
              <a:gd name="T81" fmla="*/ 82 h 389"/>
              <a:gd name="T82" fmla="*/ 390 w 454"/>
              <a:gd name="T83" fmla="*/ 60 h 389"/>
              <a:gd name="T84" fmla="*/ 390 w 454"/>
              <a:gd name="T85" fmla="*/ 116 h 389"/>
              <a:gd name="T86" fmla="*/ 159 w 454"/>
              <a:gd name="T87" fmla="*/ 116 h 389"/>
              <a:gd name="T88" fmla="*/ 159 w 454"/>
              <a:gd name="T89" fmla="*/ 138 h 389"/>
              <a:gd name="T90" fmla="*/ 390 w 454"/>
              <a:gd name="T91" fmla="*/ 138 h 389"/>
              <a:gd name="T92" fmla="*/ 390 w 454"/>
              <a:gd name="T93" fmla="*/ 116 h 389"/>
              <a:gd name="T94" fmla="*/ 390 w 454"/>
              <a:gd name="T95" fmla="*/ 172 h 389"/>
              <a:gd name="T96" fmla="*/ 159 w 454"/>
              <a:gd name="T97" fmla="*/ 172 h 389"/>
              <a:gd name="T98" fmla="*/ 159 w 454"/>
              <a:gd name="T99" fmla="*/ 194 h 389"/>
              <a:gd name="T100" fmla="*/ 390 w 454"/>
              <a:gd name="T101" fmla="*/ 194 h 389"/>
              <a:gd name="T102" fmla="*/ 390 w 454"/>
              <a:gd name="T103" fmla="*/ 17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5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7" y="247"/>
                  <a:pt x="297" y="247"/>
                  <a:pt x="297" y="247"/>
                </a:cubicBezTo>
                <a:cubicBezTo>
                  <a:pt x="155" y="247"/>
                  <a:pt x="155" y="247"/>
                  <a:pt x="155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  <a:moveTo>
                  <a:pt x="390" y="60"/>
                </a:moveTo>
                <a:cubicBezTo>
                  <a:pt x="159" y="60"/>
                  <a:pt x="159" y="60"/>
                  <a:pt x="159" y="60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390" y="82"/>
                  <a:pt x="390" y="82"/>
                  <a:pt x="390" y="82"/>
                </a:cubicBezTo>
                <a:lnTo>
                  <a:pt x="390" y="60"/>
                </a:lnTo>
                <a:close/>
                <a:moveTo>
                  <a:pt x="390" y="116"/>
                </a:moveTo>
                <a:cubicBezTo>
                  <a:pt x="159" y="116"/>
                  <a:pt x="159" y="116"/>
                  <a:pt x="159" y="116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390" y="138"/>
                  <a:pt x="390" y="138"/>
                  <a:pt x="390" y="138"/>
                </a:cubicBezTo>
                <a:lnTo>
                  <a:pt x="390" y="116"/>
                </a:lnTo>
                <a:close/>
                <a:moveTo>
                  <a:pt x="390" y="172"/>
                </a:moveTo>
                <a:cubicBezTo>
                  <a:pt x="159" y="172"/>
                  <a:pt x="159" y="172"/>
                  <a:pt x="159" y="172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390" y="194"/>
                  <a:pt x="390" y="194"/>
                  <a:pt x="390" y="194"/>
                </a:cubicBezTo>
                <a:lnTo>
                  <a:pt x="390" y="172"/>
                </a:lnTo>
                <a:close/>
              </a:path>
            </a:pathLst>
          </a:custGeom>
          <a:solidFill>
            <a:srgbClr val="F38B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" name="CuadroTexto 3"/>
          <p:cNvSpPr txBox="1"/>
          <p:nvPr/>
        </p:nvSpPr>
        <p:spPr>
          <a:xfrm>
            <a:off x="478812" y="1761067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F38B00"/>
                </a:solidFill>
                <a:latin typeface="Arial"/>
                <a:cs typeface="Arial"/>
              </a:rPr>
              <a:t>1</a:t>
            </a:r>
            <a:r>
              <a:rPr lang="es-ES" dirty="0" smtClean="0">
                <a:solidFill>
                  <a:srgbClr val="F38B00"/>
                </a:solidFill>
              </a:rPr>
              <a:t>.</a:t>
            </a:r>
            <a:endParaRPr lang="es-ES" dirty="0">
              <a:solidFill>
                <a:srgbClr val="F38B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78812" y="2108200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solidFill>
                  <a:srgbClr val="F38B00"/>
                </a:solidFill>
                <a:latin typeface="Arial"/>
                <a:cs typeface="Arial"/>
              </a:rPr>
              <a:t>2</a:t>
            </a:r>
            <a:r>
              <a:rPr lang="es-ES" dirty="0" smtClean="0">
                <a:solidFill>
                  <a:srgbClr val="F38B00"/>
                </a:solidFill>
              </a:rPr>
              <a:t>.</a:t>
            </a:r>
            <a:endParaRPr lang="es-ES" dirty="0">
              <a:solidFill>
                <a:srgbClr val="F38B00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78812" y="2624666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solidFill>
                  <a:srgbClr val="F38B00"/>
                </a:solidFill>
                <a:latin typeface="Arial"/>
                <a:cs typeface="Arial"/>
              </a:rPr>
              <a:t>3</a:t>
            </a:r>
            <a:r>
              <a:rPr lang="es-ES" dirty="0" smtClean="0">
                <a:solidFill>
                  <a:srgbClr val="F38B00"/>
                </a:solidFill>
              </a:rPr>
              <a:t>.</a:t>
            </a:r>
            <a:endParaRPr lang="es-ES" dirty="0">
              <a:solidFill>
                <a:srgbClr val="F38B00"/>
              </a:solidFill>
            </a:endParaRPr>
          </a:p>
        </p:txBody>
      </p:sp>
      <p:pic>
        <p:nvPicPr>
          <p:cNvPr id="13" name="Imagen 12" descr="SURA_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289" y="3217332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91</Words>
  <Application>Microsoft Macintosh PowerPoint</Application>
  <PresentationFormat>Personalizado</PresentationFormat>
  <Paragraphs>28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Marco Antonio Rosas Yáñez</cp:lastModifiedBy>
  <cp:revision>33</cp:revision>
  <dcterms:created xsi:type="dcterms:W3CDTF">2019-02-13T16:04:01Z</dcterms:created>
  <dcterms:modified xsi:type="dcterms:W3CDTF">2019-03-04T05:17:53Z</dcterms:modified>
</cp:coreProperties>
</file>